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sz="quarter" idx="1"/>
          </p:nvPr>
        </p:nvSpPr>
        <p:spPr>
          <a:xfrm>
            <a:off x="3956550" y="0"/>
            <a:ext cx="3026833" cy="464185"/>
          </a:xfrm>
          <a:prstGeom prst="rect">
            <a:avLst/>
          </a:prstGeom>
        </p:spPr>
        <p:txBody>
          <a:bodyPr vert="horz" lIns="92958" tIns="46479" rIns="92958" bIns="46479" rtlCol="0"/>
          <a:lstStyle>
            <a:lvl1pPr algn="r">
              <a:defRPr sz="1200"/>
            </a:lvl1pPr>
          </a:lstStyle>
          <a:p>
            <a:fld id="{C9E443B6-0B70-4413-A2EA-8E8B54160DE0}" type="datetimeFigureOut">
              <a:rPr lang="en-US" smtClean="0"/>
              <a:t>5/7/2012</a:t>
            </a:fld>
            <a:endParaRPr lang="en-US"/>
          </a:p>
        </p:txBody>
      </p:sp>
      <p:sp>
        <p:nvSpPr>
          <p:cNvPr id="4" name="Footer Placeholder 3"/>
          <p:cNvSpPr>
            <a:spLocks noGrp="1"/>
          </p:cNvSpPr>
          <p:nvPr>
            <p:ph type="ftr" sz="quarter" idx="2"/>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a:p>
        </p:txBody>
      </p:sp>
      <p:sp>
        <p:nvSpPr>
          <p:cNvPr id="5" name="Slide Number Placeholder 4"/>
          <p:cNvSpPr>
            <a:spLocks noGrp="1"/>
          </p:cNvSpPr>
          <p:nvPr>
            <p:ph type="sldNum" sz="quarter" idx="3"/>
          </p:nvPr>
        </p:nvSpPr>
        <p:spPr>
          <a:xfrm>
            <a:off x="3956550" y="8817904"/>
            <a:ext cx="3026833" cy="464185"/>
          </a:xfrm>
          <a:prstGeom prst="rect">
            <a:avLst/>
          </a:prstGeom>
        </p:spPr>
        <p:txBody>
          <a:bodyPr vert="horz" lIns="92958" tIns="46479" rIns="92958" bIns="46479" rtlCol="0" anchor="b"/>
          <a:lstStyle>
            <a:lvl1pPr algn="r">
              <a:defRPr sz="1200"/>
            </a:lvl1pPr>
          </a:lstStyle>
          <a:p>
            <a:fld id="{53DE7ACF-7555-4D33-9EB3-1C04075615B8}" type="slidenum">
              <a:rPr lang="en-US" smtClean="0"/>
              <a:t>‹#›</a:t>
            </a:fld>
            <a:endParaRPr lang="en-US"/>
          </a:p>
        </p:txBody>
      </p:sp>
    </p:spTree>
    <p:extLst>
      <p:ext uri="{BB962C8B-B14F-4D97-AF65-F5344CB8AC3E}">
        <p14:creationId xmlns:p14="http://schemas.microsoft.com/office/powerpoint/2010/main" val="33322765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30C6DC3-CDDD-4B75-8C17-ECC55F542804}" type="datetimeFigureOut">
              <a:rPr lang="en-US" smtClean="0"/>
              <a:t>5/7/2012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FF697E6A-1E87-4559-BE3F-DE4AADBE068F}"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0C6DC3-CDDD-4B75-8C17-ECC55F542804}" type="datetimeFigureOut">
              <a:rPr lang="en-US" smtClean="0"/>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97E6A-1E87-4559-BE3F-DE4AADBE068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0C6DC3-CDDD-4B75-8C17-ECC55F542804}" type="datetimeFigureOut">
              <a:rPr lang="en-US" smtClean="0"/>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97E6A-1E87-4559-BE3F-DE4AADBE068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0C6DC3-CDDD-4B75-8C17-ECC55F542804}" type="datetimeFigureOut">
              <a:rPr lang="en-US" smtClean="0"/>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97E6A-1E87-4559-BE3F-DE4AADBE068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0C6DC3-CDDD-4B75-8C17-ECC55F542804}" type="datetimeFigureOut">
              <a:rPr lang="en-US" smtClean="0"/>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97E6A-1E87-4559-BE3F-DE4AADBE068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30C6DC3-CDDD-4B75-8C17-ECC55F542804}" type="datetimeFigureOut">
              <a:rPr lang="en-US" smtClean="0"/>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697E6A-1E87-4559-BE3F-DE4AADBE068F}"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30C6DC3-CDDD-4B75-8C17-ECC55F542804}" type="datetimeFigureOut">
              <a:rPr lang="en-US" smtClean="0"/>
              <a:t>5/7/2012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697E6A-1E87-4559-BE3F-DE4AADBE068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0C6DC3-CDDD-4B75-8C17-ECC55F542804}" type="datetimeFigureOut">
              <a:rPr lang="en-US" smtClean="0"/>
              <a:t>5/7/2012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697E6A-1E87-4559-BE3F-DE4AADBE068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0C6DC3-CDDD-4B75-8C17-ECC55F542804}" type="datetimeFigureOut">
              <a:rPr lang="en-US" smtClean="0"/>
              <a:t>5/7/2012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697E6A-1E87-4559-BE3F-DE4AADBE068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30C6DC3-CDDD-4B75-8C17-ECC55F542804}" type="datetimeFigureOut">
              <a:rPr lang="en-US" smtClean="0"/>
              <a:t>5/7/2012</a:t>
            </a:fld>
            <a:endParaRPr lang="en-US"/>
          </a:p>
        </p:txBody>
      </p:sp>
      <p:sp>
        <p:nvSpPr>
          <p:cNvPr id="7" name="Slide Number Placeholder 6"/>
          <p:cNvSpPr>
            <a:spLocks noGrp="1"/>
          </p:cNvSpPr>
          <p:nvPr>
            <p:ph type="sldNum" sz="quarter" idx="12"/>
          </p:nvPr>
        </p:nvSpPr>
        <p:spPr/>
        <p:txBody>
          <a:bodyPr/>
          <a:lstStyle/>
          <a:p>
            <a:fld id="{FF697E6A-1E87-4559-BE3F-DE4AADBE068F}"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0C6DC3-CDDD-4B75-8C17-ECC55F542804}" type="datetimeFigureOut">
              <a:rPr lang="en-US" smtClean="0"/>
              <a:t>5/7/2012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FF697E6A-1E87-4559-BE3F-DE4AADBE068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30C6DC3-CDDD-4B75-8C17-ECC55F542804}" type="datetimeFigureOut">
              <a:rPr lang="en-US" smtClean="0"/>
              <a:t>5/7/2012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FF697E6A-1E87-4559-BE3F-DE4AADBE068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Microsoft Publisher 2010</a:t>
            </a:r>
            <a:endParaRPr lang="en-US" dirty="0"/>
          </a:p>
        </p:txBody>
      </p:sp>
      <p:sp>
        <p:nvSpPr>
          <p:cNvPr id="3" name="Subtitle 2"/>
          <p:cNvSpPr>
            <a:spLocks noGrp="1"/>
          </p:cNvSpPr>
          <p:nvPr>
            <p:ph type="subTitle" idx="1"/>
          </p:nvPr>
        </p:nvSpPr>
        <p:spPr/>
        <p:txBody>
          <a:bodyPr/>
          <a:lstStyle/>
          <a:p>
            <a:r>
              <a:rPr lang="en-US" dirty="0" smtClean="0"/>
              <a:t>Lesson 4</a:t>
            </a:r>
          </a:p>
          <a:p>
            <a:r>
              <a:rPr lang="en-US" dirty="0" smtClean="0"/>
              <a:t>Graphics in Publications</a:t>
            </a:r>
            <a:endParaRPr lang="en-US" dirty="0"/>
          </a:p>
        </p:txBody>
      </p:sp>
    </p:spTree>
    <p:extLst>
      <p:ext uri="{BB962C8B-B14F-4D97-AF65-F5344CB8AC3E}">
        <p14:creationId xmlns:p14="http://schemas.microsoft.com/office/powerpoint/2010/main" val="42004076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024744" cy="1143000"/>
          </a:xfrm>
        </p:spPr>
        <p:txBody>
          <a:bodyPr/>
          <a:lstStyle/>
          <a:p>
            <a:r>
              <a:rPr lang="en-US" dirty="0"/>
              <a:t>Working with Objects</a:t>
            </a:r>
          </a:p>
        </p:txBody>
      </p:sp>
      <p:sp>
        <p:nvSpPr>
          <p:cNvPr id="3" name="Content Placeholder 2"/>
          <p:cNvSpPr>
            <a:spLocks noGrp="1"/>
          </p:cNvSpPr>
          <p:nvPr>
            <p:ph idx="1"/>
          </p:nvPr>
        </p:nvSpPr>
        <p:spPr>
          <a:xfrm>
            <a:off x="1043492" y="1905000"/>
            <a:ext cx="6777317" cy="3927629"/>
          </a:xfrm>
        </p:spPr>
        <p:txBody>
          <a:bodyPr/>
          <a:lstStyle/>
          <a:p>
            <a:r>
              <a:rPr lang="en-US" dirty="0" smtClean="0"/>
              <a:t>A </a:t>
            </a:r>
            <a:r>
              <a:rPr lang="en-US" b="1" dirty="0" smtClean="0"/>
              <a:t>group </a:t>
            </a:r>
            <a:r>
              <a:rPr lang="en-US" dirty="0" smtClean="0"/>
              <a:t>is a selection of multiple objects that can be modified as a single unit.</a:t>
            </a:r>
          </a:p>
          <a:p>
            <a:r>
              <a:rPr lang="en-US" dirty="0" smtClean="0"/>
              <a:t>To group a collection of objects, use the Group command in the Arrange group on the Home ribbon.</a:t>
            </a:r>
          </a:p>
          <a:p>
            <a:r>
              <a:rPr lang="en-US" dirty="0" smtClean="0"/>
              <a:t>Objects can also be ungrouped to allow them to manipulated individually by using the Ungroup command.</a:t>
            </a:r>
            <a:endParaRPr lang="en-US"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5029200"/>
            <a:ext cx="3733800" cy="1359167"/>
          </a:xfrm>
          <a:prstGeom prst="rect">
            <a:avLst/>
          </a:prstGeom>
        </p:spPr>
      </p:pic>
      <p:sp>
        <p:nvSpPr>
          <p:cNvPr id="5" name="Rectangle 4"/>
          <p:cNvSpPr/>
          <p:nvPr/>
        </p:nvSpPr>
        <p:spPr>
          <a:xfrm>
            <a:off x="5257800" y="5029200"/>
            <a:ext cx="1219200" cy="76200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7261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09600"/>
            <a:ext cx="7024744" cy="1143000"/>
          </a:xfrm>
        </p:spPr>
        <p:txBody>
          <a:bodyPr/>
          <a:lstStyle/>
          <a:p>
            <a:r>
              <a:rPr lang="en-US" dirty="0"/>
              <a:t>Working with Objects</a:t>
            </a:r>
          </a:p>
        </p:txBody>
      </p:sp>
      <p:sp>
        <p:nvSpPr>
          <p:cNvPr id="3" name="Content Placeholder 2"/>
          <p:cNvSpPr>
            <a:spLocks noGrp="1"/>
          </p:cNvSpPr>
          <p:nvPr>
            <p:ph idx="1"/>
          </p:nvPr>
        </p:nvSpPr>
        <p:spPr>
          <a:xfrm>
            <a:off x="1143000" y="1752600"/>
            <a:ext cx="6777317" cy="3508977"/>
          </a:xfrm>
        </p:spPr>
        <p:txBody>
          <a:bodyPr>
            <a:normAutofit fontScale="92500"/>
          </a:bodyPr>
          <a:lstStyle/>
          <a:p>
            <a:r>
              <a:rPr lang="en-US" b="1" dirty="0" smtClean="0"/>
              <a:t>Layering</a:t>
            </a:r>
            <a:r>
              <a:rPr lang="en-US" dirty="0" smtClean="0"/>
              <a:t> objects in a publication enables objects of any type to overlap one another.</a:t>
            </a:r>
          </a:p>
          <a:p>
            <a:r>
              <a:rPr lang="en-US" dirty="0" smtClean="0"/>
              <a:t>To move an object one level in a layer, use the Bring Forward or Send Backward commands.</a:t>
            </a:r>
          </a:p>
          <a:p>
            <a:r>
              <a:rPr lang="en-US" dirty="0" smtClean="0"/>
              <a:t>You can also use the Bring to Front command to place an object in front of all other objects and the Send to Back command to place the object behind all other objects.</a:t>
            </a:r>
            <a:endParaRPr lang="en-US"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4200" y="5029200"/>
            <a:ext cx="3915642" cy="1447800"/>
          </a:xfrm>
          <a:prstGeom prst="rect">
            <a:avLst/>
          </a:prstGeom>
        </p:spPr>
      </p:pic>
      <p:sp>
        <p:nvSpPr>
          <p:cNvPr id="5" name="Rectangle 4"/>
          <p:cNvSpPr/>
          <p:nvPr/>
        </p:nvSpPr>
        <p:spPr>
          <a:xfrm>
            <a:off x="3810000" y="5029200"/>
            <a:ext cx="1981200" cy="7239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1536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Objects</a:t>
            </a:r>
          </a:p>
        </p:txBody>
      </p:sp>
      <p:sp>
        <p:nvSpPr>
          <p:cNvPr id="3" name="Content Placeholder 2"/>
          <p:cNvSpPr>
            <a:spLocks noGrp="1"/>
          </p:cNvSpPr>
          <p:nvPr>
            <p:ph idx="1"/>
          </p:nvPr>
        </p:nvSpPr>
        <p:spPr>
          <a:xfrm>
            <a:off x="1043492" y="2286000"/>
            <a:ext cx="6777317" cy="3957791"/>
          </a:xfrm>
        </p:spPr>
        <p:txBody>
          <a:bodyPr>
            <a:normAutofit lnSpcReduction="10000"/>
          </a:bodyPr>
          <a:lstStyle/>
          <a:p>
            <a:r>
              <a:rPr lang="en-US" sz="2600" dirty="0" smtClean="0"/>
              <a:t>Objects may be rotated using the Rotate commands in the Arrange group on the Home Ribbon or by using the rotation handle.</a:t>
            </a:r>
            <a:r>
              <a:rPr lang="en-US" dirty="0" smtClean="0"/>
              <a:t/>
            </a:r>
            <a:br>
              <a:rPr lang="en-US" dirty="0" smtClean="0"/>
            </a:br>
            <a:r>
              <a:rPr lang="en-US" dirty="0" smtClean="0"/>
              <a:t/>
            </a:r>
            <a:br>
              <a:rPr lang="en-US" dirty="0" smtClean="0"/>
            </a:br>
            <a:r>
              <a:rPr lang="en-US" dirty="0" smtClean="0"/>
              <a:t>		    </a:t>
            </a:r>
            <a:br>
              <a:rPr lang="en-US" dirty="0" smtClean="0"/>
            </a:br>
            <a:r>
              <a:rPr lang="en-US" dirty="0" smtClean="0"/>
              <a:t>		 </a:t>
            </a:r>
            <a:r>
              <a:rPr lang="en-US" sz="2000" dirty="0"/>
              <a:t>Rotation Handle</a:t>
            </a:r>
            <a:r>
              <a:rPr lang="en-US" sz="2000" dirty="0" smtClean="0"/>
              <a:t/>
            </a:r>
            <a:br>
              <a:rPr lang="en-US" sz="2000" dirty="0" smtClean="0"/>
            </a:br>
            <a:r>
              <a:rPr lang="en-US" sz="2000" dirty="0" smtClean="0"/>
              <a:t/>
            </a:r>
            <a:br>
              <a:rPr lang="en-US" sz="2000" dirty="0" smtClean="0"/>
            </a:br>
            <a:r>
              <a:rPr lang="en-US" sz="2000" dirty="0" smtClean="0"/>
              <a:t>		Rotate Commands</a:t>
            </a:r>
            <a:br>
              <a:rPr lang="en-US" sz="2000" dirty="0" smtClean="0"/>
            </a:br>
            <a:r>
              <a:rPr lang="en-US" sz="2000" dirty="0" smtClean="0"/>
              <a:t>		    </a:t>
            </a:r>
            <a:br>
              <a:rPr lang="en-US" sz="2000" dirty="0" smtClean="0"/>
            </a:br>
            <a:r>
              <a:rPr lang="en-US" dirty="0" smtClean="0"/>
              <a:t>		</a:t>
            </a:r>
            <a:endParaRPr lang="en-US" dirty="0"/>
          </a:p>
        </p:txBody>
      </p:sp>
      <p:pic>
        <p:nvPicPr>
          <p:cNvPr id="4" name="Picture 3" descr="Screen Clipping"/>
          <p:cNvPicPr>
            <a:picLocks noChangeAspect="1"/>
          </p:cNvPicPr>
          <p:nvPr/>
        </p:nvPicPr>
        <p:blipFill rotWithShape="1">
          <a:blip r:embed="rId2">
            <a:extLst>
              <a:ext uri="{28A0092B-C50C-407E-A947-70E740481C1C}">
                <a14:useLocalDpi xmlns:a14="http://schemas.microsoft.com/office/drawing/2010/main" val="0"/>
              </a:ext>
            </a:extLst>
          </a:blip>
          <a:srcRect l="5939" t="6244" r="6088"/>
          <a:stretch/>
        </p:blipFill>
        <p:spPr>
          <a:xfrm>
            <a:off x="834712" y="4043209"/>
            <a:ext cx="2088102" cy="2357590"/>
          </a:xfrm>
          <a:prstGeom prst="rect">
            <a:avLst/>
          </a:prstGeom>
        </p:spPr>
      </p:pic>
      <p:pic>
        <p:nvPicPr>
          <p:cNvPr id="5" name="Picture 4"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9269" y="4043209"/>
            <a:ext cx="2505425" cy="2200582"/>
          </a:xfrm>
          <a:prstGeom prst="rect">
            <a:avLst/>
          </a:prstGeom>
        </p:spPr>
      </p:pic>
      <p:cxnSp>
        <p:nvCxnSpPr>
          <p:cNvPr id="7" name="Straight Arrow Connector 6"/>
          <p:cNvCxnSpPr/>
          <p:nvPr/>
        </p:nvCxnSpPr>
        <p:spPr>
          <a:xfrm flipV="1">
            <a:off x="5181600" y="4267200"/>
            <a:ext cx="1890381"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4" idx="3"/>
          </p:cNvCxnSpPr>
          <p:nvPr/>
        </p:nvCxnSpPr>
        <p:spPr>
          <a:xfrm flipH="1">
            <a:off x="2514600" y="5222004"/>
            <a:ext cx="40821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71247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Objects</a:t>
            </a:r>
          </a:p>
        </p:txBody>
      </p:sp>
      <p:sp>
        <p:nvSpPr>
          <p:cNvPr id="3" name="Content Placeholder 2"/>
          <p:cNvSpPr>
            <a:spLocks noGrp="1"/>
          </p:cNvSpPr>
          <p:nvPr>
            <p:ph idx="1"/>
          </p:nvPr>
        </p:nvSpPr>
        <p:spPr/>
        <p:txBody>
          <a:bodyPr/>
          <a:lstStyle/>
          <a:p>
            <a:r>
              <a:rPr lang="en-US" dirty="0" smtClean="0"/>
              <a:t>Objects may be flipped by using the Flip commands on the Rotate drop down menu or by dragging the top, bottom, left or right resize handles.</a:t>
            </a:r>
            <a:endParaRPr lang="en-US" dirty="0"/>
          </a:p>
        </p:txBody>
      </p:sp>
    </p:spTree>
    <p:extLst>
      <p:ext uri="{BB962C8B-B14F-4D97-AF65-F5344CB8AC3E}">
        <p14:creationId xmlns:p14="http://schemas.microsoft.com/office/powerpoint/2010/main" val="13785434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753" y="762000"/>
            <a:ext cx="7024744" cy="838200"/>
          </a:xfrm>
        </p:spPr>
        <p:txBody>
          <a:bodyPr/>
          <a:lstStyle/>
          <a:p>
            <a:r>
              <a:rPr lang="en-US" dirty="0" smtClean="0"/>
              <a:t>Working with Drawing Tools</a:t>
            </a:r>
            <a:endParaRPr lang="en-US" dirty="0"/>
          </a:p>
        </p:txBody>
      </p:sp>
      <p:sp>
        <p:nvSpPr>
          <p:cNvPr id="3" name="Content Placeholder 2"/>
          <p:cNvSpPr>
            <a:spLocks noGrp="1"/>
          </p:cNvSpPr>
          <p:nvPr>
            <p:ph idx="1"/>
          </p:nvPr>
        </p:nvSpPr>
        <p:spPr>
          <a:xfrm>
            <a:off x="914400" y="1676400"/>
            <a:ext cx="3581401" cy="4581908"/>
          </a:xfrm>
        </p:spPr>
        <p:txBody>
          <a:bodyPr>
            <a:normAutofit/>
          </a:bodyPr>
          <a:lstStyle/>
          <a:p>
            <a:r>
              <a:rPr lang="en-US" dirty="0" smtClean="0"/>
              <a:t>Publisher provides a wide variety of drawing tools that may be used to create unique geometric designs called shapes.</a:t>
            </a:r>
          </a:p>
          <a:p>
            <a:r>
              <a:rPr lang="en-US" dirty="0" smtClean="0"/>
              <a:t>To insert a shape use the Insert Ribbon, Illustrations Group, Shapes Command.</a:t>
            </a:r>
            <a:endParaRPr lang="en-US" dirty="0"/>
          </a:p>
        </p:txBody>
      </p:sp>
      <p:pic>
        <p:nvPicPr>
          <p:cNvPr id="4" name="Content Placeholder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1600" y="1752600"/>
            <a:ext cx="2301468" cy="4664192"/>
          </a:xfrm>
          <a:prstGeom prst="rect">
            <a:avLst/>
          </a:prstGeom>
        </p:spPr>
      </p:pic>
    </p:spTree>
    <p:extLst>
      <p:ext uri="{BB962C8B-B14F-4D97-AF65-F5344CB8AC3E}">
        <p14:creationId xmlns:p14="http://schemas.microsoft.com/office/powerpoint/2010/main" val="15098782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0"/>
            <a:ext cx="7024744" cy="990600"/>
          </a:xfrm>
        </p:spPr>
        <p:txBody>
          <a:bodyPr/>
          <a:lstStyle/>
          <a:p>
            <a:r>
              <a:rPr lang="en-US" dirty="0"/>
              <a:t>Working with Objects</a:t>
            </a:r>
          </a:p>
        </p:txBody>
      </p:sp>
      <p:sp>
        <p:nvSpPr>
          <p:cNvPr id="3" name="Content Placeholder 2"/>
          <p:cNvSpPr>
            <a:spLocks noGrp="1"/>
          </p:cNvSpPr>
          <p:nvPr>
            <p:ph idx="1"/>
          </p:nvPr>
        </p:nvSpPr>
        <p:spPr>
          <a:xfrm>
            <a:off x="914400" y="1905000"/>
            <a:ext cx="6906409" cy="3927629"/>
          </a:xfrm>
        </p:spPr>
        <p:txBody>
          <a:bodyPr/>
          <a:lstStyle/>
          <a:p>
            <a:r>
              <a:rPr lang="en-US" dirty="0"/>
              <a:t>Shapes may be moved, resized, flipped, rotated, or formatted to customize publications</a:t>
            </a:r>
            <a:r>
              <a:rPr lang="en-US" dirty="0" smtClean="0"/>
              <a:t>.</a:t>
            </a:r>
          </a:p>
          <a:p>
            <a:r>
              <a:rPr lang="en-US" dirty="0" smtClean="0"/>
              <a:t>Use the Shape Styles Group on the Drawing Tools Format Ribbon to change the style, fill, outline or basic shape design.</a:t>
            </a:r>
          </a:p>
          <a:p>
            <a:endParaRPr lang="en-US" dirty="0"/>
          </a:p>
          <a:p>
            <a:endParaRPr lang="en-US"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4648199"/>
            <a:ext cx="5715000" cy="1775923"/>
          </a:xfrm>
          <a:prstGeom prst="rect">
            <a:avLst/>
          </a:prstGeom>
        </p:spPr>
      </p:pic>
    </p:spTree>
    <p:extLst>
      <p:ext uri="{BB962C8B-B14F-4D97-AF65-F5344CB8AC3E}">
        <p14:creationId xmlns:p14="http://schemas.microsoft.com/office/powerpoint/2010/main" val="23682043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pPr marL="68580" indent="0">
              <a:buNone/>
            </a:pPr>
            <a:r>
              <a:rPr lang="en-US" dirty="0" smtClean="0"/>
              <a:t>On completion of this lesson, students will be able to:</a:t>
            </a:r>
          </a:p>
          <a:p>
            <a:pPr marL="68580" indent="0">
              <a:buNone/>
            </a:pPr>
            <a:endParaRPr lang="en-US" dirty="0" smtClean="0"/>
          </a:p>
          <a:p>
            <a:r>
              <a:rPr lang="en-US" dirty="0" smtClean="0"/>
              <a:t>Insert and resize a graphic</a:t>
            </a:r>
          </a:p>
          <a:p>
            <a:r>
              <a:rPr lang="en-US" dirty="0" smtClean="0"/>
              <a:t>Copy, move, and crop a graphic</a:t>
            </a:r>
          </a:p>
          <a:p>
            <a:r>
              <a:rPr lang="en-US" dirty="0" smtClean="0"/>
              <a:t>Work with objects</a:t>
            </a:r>
          </a:p>
          <a:p>
            <a:r>
              <a:rPr lang="en-US" dirty="0" smtClean="0"/>
              <a:t>Work with drawing tools</a:t>
            </a:r>
            <a:endParaRPr lang="en-US" dirty="0"/>
          </a:p>
        </p:txBody>
      </p:sp>
    </p:spTree>
    <p:extLst>
      <p:ext uri="{BB962C8B-B14F-4D97-AF65-F5344CB8AC3E}">
        <p14:creationId xmlns:p14="http://schemas.microsoft.com/office/powerpoint/2010/main" val="13267025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Insert and Resize a Graphic</a:t>
            </a:r>
            <a:endParaRPr lang="en-US" dirty="0"/>
          </a:p>
        </p:txBody>
      </p:sp>
      <p:sp>
        <p:nvSpPr>
          <p:cNvPr id="3" name="Content Placeholder 2"/>
          <p:cNvSpPr>
            <a:spLocks noGrp="1"/>
          </p:cNvSpPr>
          <p:nvPr>
            <p:ph idx="1"/>
          </p:nvPr>
        </p:nvSpPr>
        <p:spPr/>
        <p:txBody>
          <a:bodyPr/>
          <a:lstStyle/>
          <a:p>
            <a:r>
              <a:rPr lang="en-US" dirty="0" smtClean="0"/>
              <a:t>A graphic is a piece of artwork, photo, or clip art in electronic form.</a:t>
            </a:r>
          </a:p>
          <a:p>
            <a:r>
              <a:rPr lang="en-US" dirty="0" smtClean="0"/>
              <a:t>There are a wide variety of graphics available on the Microsoft Office website.</a:t>
            </a:r>
          </a:p>
          <a:p>
            <a:r>
              <a:rPr lang="en-US" dirty="0" smtClean="0"/>
              <a:t>The commands for inserting graphics are found on the Insert Ribbon in the Illustrations group.</a:t>
            </a:r>
            <a:endParaRPr lang="en-US" dirty="0"/>
          </a:p>
        </p:txBody>
      </p:sp>
      <p:pic>
        <p:nvPicPr>
          <p:cNvPr id="4" name="Picture 3" descr="Screen Clipping"/>
          <p:cNvPicPr>
            <a:picLocks noChangeAspect="1"/>
          </p:cNvPicPr>
          <p:nvPr/>
        </p:nvPicPr>
        <p:blipFill rotWithShape="1">
          <a:blip r:embed="rId2">
            <a:extLst>
              <a:ext uri="{28A0092B-C50C-407E-A947-70E740481C1C}">
                <a14:useLocalDpi xmlns:a14="http://schemas.microsoft.com/office/drawing/2010/main" val="0"/>
              </a:ext>
            </a:extLst>
          </a:blip>
          <a:srcRect l="5478"/>
          <a:stretch/>
        </p:blipFill>
        <p:spPr>
          <a:xfrm>
            <a:off x="5257800" y="4824501"/>
            <a:ext cx="2629363" cy="1366901"/>
          </a:xfrm>
          <a:prstGeom prst="rect">
            <a:avLst/>
          </a:prstGeom>
        </p:spPr>
      </p:pic>
    </p:spTree>
    <p:extLst>
      <p:ext uri="{BB962C8B-B14F-4D97-AF65-F5344CB8AC3E}">
        <p14:creationId xmlns:p14="http://schemas.microsoft.com/office/powerpoint/2010/main" val="34484636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 and Resize a Graphic</a:t>
            </a:r>
          </a:p>
        </p:txBody>
      </p:sp>
      <p:sp>
        <p:nvSpPr>
          <p:cNvPr id="3" name="Content Placeholder 2"/>
          <p:cNvSpPr>
            <a:spLocks noGrp="1"/>
          </p:cNvSpPr>
          <p:nvPr>
            <p:ph idx="1"/>
          </p:nvPr>
        </p:nvSpPr>
        <p:spPr/>
        <p:txBody>
          <a:bodyPr/>
          <a:lstStyle/>
          <a:p>
            <a:r>
              <a:rPr lang="en-US" dirty="0" smtClean="0"/>
              <a:t>To remove a graphic, select the image and press the Delete key.</a:t>
            </a:r>
          </a:p>
          <a:p>
            <a:r>
              <a:rPr lang="en-US" dirty="0" smtClean="0"/>
              <a:t>To resize a graphic, use the sizing handles.</a:t>
            </a:r>
          </a:p>
          <a:p>
            <a:endParaRPr lang="en-US" dirty="0"/>
          </a:p>
          <a:p>
            <a:pPr marL="68580" indent="0">
              <a:buNone/>
            </a:pPr>
            <a:endParaRPr lang="en-US" dirty="0" smtClean="0"/>
          </a:p>
          <a:p>
            <a:pPr marL="68580" indent="0">
              <a:buNone/>
            </a:pPr>
            <a:r>
              <a:rPr lang="en-US" sz="2000" dirty="0"/>
              <a:t> </a:t>
            </a:r>
            <a:r>
              <a:rPr lang="en-US" sz="2000" dirty="0" smtClean="0"/>
              <a:t> Resizing Handles</a:t>
            </a:r>
            <a:endParaRPr lang="en-US" sz="2000"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399" y="3657600"/>
            <a:ext cx="3273365" cy="2562700"/>
          </a:xfrm>
          <a:prstGeom prst="rect">
            <a:avLst/>
          </a:prstGeom>
        </p:spPr>
      </p:pic>
      <p:cxnSp>
        <p:nvCxnSpPr>
          <p:cNvPr id="6" name="Straight Arrow Connector 5"/>
          <p:cNvCxnSpPr/>
          <p:nvPr/>
        </p:nvCxnSpPr>
        <p:spPr>
          <a:xfrm flipV="1">
            <a:off x="3505200" y="3962400"/>
            <a:ext cx="1219199"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endCxn id="4" idx="1"/>
          </p:cNvCxnSpPr>
          <p:nvPr/>
        </p:nvCxnSpPr>
        <p:spPr>
          <a:xfrm>
            <a:off x="3505200" y="4572000"/>
            <a:ext cx="1219199" cy="3669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505200" y="4572000"/>
            <a:ext cx="1219199" cy="1371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3167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 and Resize a Graphic</a:t>
            </a:r>
          </a:p>
        </p:txBody>
      </p:sp>
      <p:sp>
        <p:nvSpPr>
          <p:cNvPr id="3" name="Content Placeholder 2"/>
          <p:cNvSpPr>
            <a:spLocks noGrp="1"/>
          </p:cNvSpPr>
          <p:nvPr>
            <p:ph idx="1"/>
          </p:nvPr>
        </p:nvSpPr>
        <p:spPr/>
        <p:txBody>
          <a:bodyPr/>
          <a:lstStyle/>
          <a:p>
            <a:r>
              <a:rPr lang="en-US" dirty="0" smtClean="0"/>
              <a:t>To maintain the graphic’s proportions, use the corner sizing handles.</a:t>
            </a:r>
          </a:p>
          <a:p>
            <a:r>
              <a:rPr lang="en-US" dirty="0" smtClean="0"/>
              <a:t>To keep the center stationary, hold down the Ctrl key while using the sizing handles.</a:t>
            </a:r>
          </a:p>
          <a:p>
            <a:r>
              <a:rPr lang="en-US" dirty="0" smtClean="0"/>
              <a:t>To resize the graphic to an exact measurement, use the boxes in the Size group on the Picture Tools Format Ribbon.</a:t>
            </a:r>
            <a:endParaRPr lang="en-US" dirty="0"/>
          </a:p>
        </p:txBody>
      </p:sp>
    </p:spTree>
    <p:extLst>
      <p:ext uri="{BB962C8B-B14F-4D97-AF65-F5344CB8AC3E}">
        <p14:creationId xmlns:p14="http://schemas.microsoft.com/office/powerpoint/2010/main" val="1650687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Copy, Move and Crop a Graphic</a:t>
            </a:r>
            <a:endParaRPr lang="en-US" dirty="0"/>
          </a:p>
        </p:txBody>
      </p:sp>
      <p:sp>
        <p:nvSpPr>
          <p:cNvPr id="3" name="Content Placeholder 2"/>
          <p:cNvSpPr>
            <a:spLocks noGrp="1"/>
          </p:cNvSpPr>
          <p:nvPr>
            <p:ph idx="1"/>
          </p:nvPr>
        </p:nvSpPr>
        <p:spPr>
          <a:xfrm>
            <a:off x="762000" y="2323652"/>
            <a:ext cx="7467600" cy="3772348"/>
          </a:xfrm>
        </p:spPr>
        <p:txBody>
          <a:bodyPr>
            <a:normAutofit fontScale="92500"/>
          </a:bodyPr>
          <a:lstStyle/>
          <a:p>
            <a:r>
              <a:rPr lang="en-US" dirty="0" smtClean="0"/>
              <a:t>The ability to duplicate or move graphics in a publication can save valuable time.</a:t>
            </a:r>
          </a:p>
          <a:p>
            <a:r>
              <a:rPr lang="en-US" dirty="0" smtClean="0"/>
              <a:t>Copying an image keeps the original and places a duplicate of the image in a temporary storage location call the Office Clipboard.</a:t>
            </a:r>
          </a:p>
          <a:p>
            <a:r>
              <a:rPr lang="en-US" dirty="0" smtClean="0"/>
              <a:t>Cutting an image removes the original image and places it on the Clipboard.</a:t>
            </a:r>
          </a:p>
          <a:p>
            <a:r>
              <a:rPr lang="en-US" dirty="0" smtClean="0"/>
              <a:t>The Clipboard can hold up to 24 items.</a:t>
            </a:r>
          </a:p>
          <a:p>
            <a:r>
              <a:rPr lang="en-US" dirty="0" smtClean="0"/>
              <a:t>The Cut, Copy and Paste commands are in the Clipboard group on the Home ribbon.</a:t>
            </a:r>
            <a:endParaRPr lang="en-US" dirty="0"/>
          </a:p>
        </p:txBody>
      </p:sp>
    </p:spTree>
    <p:extLst>
      <p:ext uri="{BB962C8B-B14F-4D97-AF65-F5344CB8AC3E}">
        <p14:creationId xmlns:p14="http://schemas.microsoft.com/office/powerpoint/2010/main" val="23263829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 Move and Crop a Graphic</a:t>
            </a:r>
          </a:p>
        </p:txBody>
      </p:sp>
      <p:sp>
        <p:nvSpPr>
          <p:cNvPr id="3" name="Content Placeholder 2"/>
          <p:cNvSpPr>
            <a:spLocks noGrp="1"/>
          </p:cNvSpPr>
          <p:nvPr>
            <p:ph idx="1"/>
          </p:nvPr>
        </p:nvSpPr>
        <p:spPr>
          <a:xfrm>
            <a:off x="1043492" y="2971800"/>
            <a:ext cx="6777317" cy="2860829"/>
          </a:xfrm>
        </p:spPr>
        <p:txBody>
          <a:bodyPr/>
          <a:lstStyle/>
          <a:p>
            <a:r>
              <a:rPr lang="en-US" dirty="0" smtClean="0"/>
              <a:t>The outside border of an image acts as a move handle to allow you to move the image to a new location.</a:t>
            </a:r>
          </a:p>
          <a:p>
            <a:r>
              <a:rPr lang="en-US" dirty="0" smtClean="0"/>
              <a:t>Format Painter can be used to copy the formatting applied to graphics, such as line borders or shadows.</a:t>
            </a:r>
            <a:endParaRPr lang="en-US" dirty="0"/>
          </a:p>
        </p:txBody>
      </p:sp>
    </p:spTree>
    <p:extLst>
      <p:ext uri="{BB962C8B-B14F-4D97-AF65-F5344CB8AC3E}">
        <p14:creationId xmlns:p14="http://schemas.microsoft.com/office/powerpoint/2010/main" val="4912137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Copy, Move and Crop a Graphic</a:t>
            </a:r>
          </a:p>
        </p:txBody>
      </p:sp>
      <p:sp>
        <p:nvSpPr>
          <p:cNvPr id="3" name="Content Placeholder 2"/>
          <p:cNvSpPr>
            <a:spLocks noGrp="1"/>
          </p:cNvSpPr>
          <p:nvPr>
            <p:ph idx="1"/>
          </p:nvPr>
        </p:nvSpPr>
        <p:spPr/>
        <p:txBody>
          <a:bodyPr>
            <a:normAutofit lnSpcReduction="10000"/>
          </a:bodyPr>
          <a:lstStyle/>
          <a:p>
            <a:r>
              <a:rPr lang="en-US" b="1" dirty="0" smtClean="0"/>
              <a:t>Cropping</a:t>
            </a:r>
            <a:r>
              <a:rPr lang="en-US" dirty="0" smtClean="0"/>
              <a:t> a graphic allows the user to trim portions of the artwork in order to modify it to better fit the needs of the publication.</a:t>
            </a:r>
          </a:p>
          <a:p>
            <a:r>
              <a:rPr lang="en-US" dirty="0" smtClean="0"/>
              <a:t>Graphics may be cropped vertically, horizontally, or both.</a:t>
            </a:r>
          </a:p>
          <a:p>
            <a:r>
              <a:rPr lang="en-US" dirty="0" smtClean="0"/>
              <a:t>The Crop, Fit, Fill and Clear Crop (removes cropping) commands are found on the Picture Tools Format Ribbon in the Crop Group.</a:t>
            </a:r>
            <a:endParaRPr lang="en-US" dirty="0"/>
          </a:p>
        </p:txBody>
      </p:sp>
    </p:spTree>
    <p:extLst>
      <p:ext uri="{BB962C8B-B14F-4D97-AF65-F5344CB8AC3E}">
        <p14:creationId xmlns:p14="http://schemas.microsoft.com/office/powerpoint/2010/main" val="34397817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24744" cy="1143000"/>
          </a:xfrm>
        </p:spPr>
        <p:txBody>
          <a:bodyPr/>
          <a:lstStyle/>
          <a:p>
            <a:r>
              <a:rPr lang="en-US" dirty="0" smtClean="0"/>
              <a:t>Working with Objects</a:t>
            </a:r>
            <a:endParaRPr lang="en-US" dirty="0"/>
          </a:p>
        </p:txBody>
      </p:sp>
      <p:sp>
        <p:nvSpPr>
          <p:cNvPr id="3" name="Content Placeholder 2"/>
          <p:cNvSpPr>
            <a:spLocks noGrp="1"/>
          </p:cNvSpPr>
          <p:nvPr>
            <p:ph idx="1"/>
          </p:nvPr>
        </p:nvSpPr>
        <p:spPr>
          <a:xfrm>
            <a:off x="1043492" y="2323652"/>
            <a:ext cx="6777317" cy="4077149"/>
          </a:xfrm>
        </p:spPr>
        <p:txBody>
          <a:bodyPr>
            <a:normAutofit fontScale="92500" lnSpcReduction="10000"/>
          </a:bodyPr>
          <a:lstStyle/>
          <a:p>
            <a:r>
              <a:rPr lang="en-US" dirty="0" smtClean="0"/>
              <a:t>Proper </a:t>
            </a:r>
            <a:r>
              <a:rPr lang="en-US" b="1" dirty="0" smtClean="0"/>
              <a:t>alignment</a:t>
            </a:r>
            <a:r>
              <a:rPr lang="en-US" dirty="0" smtClean="0"/>
              <a:t> of graphics and other objects is critical to avoid large areas of white space in a publication.</a:t>
            </a:r>
          </a:p>
          <a:p>
            <a:r>
              <a:rPr lang="en-US" dirty="0" smtClean="0"/>
              <a:t>Objects can be aligned</a:t>
            </a:r>
            <a:br>
              <a:rPr lang="en-US" dirty="0" smtClean="0"/>
            </a:br>
            <a:r>
              <a:rPr lang="en-US" dirty="0" smtClean="0"/>
              <a:t> using the Home Ribbon,</a:t>
            </a:r>
            <a:br>
              <a:rPr lang="en-US" dirty="0" smtClean="0"/>
            </a:br>
            <a:r>
              <a:rPr lang="en-US" dirty="0" smtClean="0"/>
              <a:t> Arrange Group.  First,</a:t>
            </a:r>
            <a:br>
              <a:rPr lang="en-US" dirty="0" smtClean="0"/>
            </a:br>
            <a:r>
              <a:rPr lang="en-US" dirty="0" smtClean="0"/>
              <a:t> click on “Relative to</a:t>
            </a:r>
            <a:br>
              <a:rPr lang="en-US" dirty="0" smtClean="0"/>
            </a:br>
            <a:r>
              <a:rPr lang="en-US" dirty="0" smtClean="0"/>
              <a:t> Margin Guides” and </a:t>
            </a:r>
            <a:br>
              <a:rPr lang="en-US" dirty="0" smtClean="0"/>
            </a:br>
            <a:r>
              <a:rPr lang="en-US" dirty="0" smtClean="0"/>
              <a:t> then align the object</a:t>
            </a:r>
            <a:br>
              <a:rPr lang="en-US" dirty="0" smtClean="0"/>
            </a:br>
            <a:r>
              <a:rPr lang="en-US" dirty="0" smtClean="0"/>
              <a:t> to the left, center,</a:t>
            </a:r>
            <a:br>
              <a:rPr lang="en-US" dirty="0" smtClean="0"/>
            </a:br>
            <a:r>
              <a:rPr lang="en-US" dirty="0" smtClean="0"/>
              <a:t> right, top, middle or</a:t>
            </a:r>
            <a:br>
              <a:rPr lang="en-US" dirty="0" smtClean="0"/>
            </a:br>
            <a:r>
              <a:rPr lang="en-US" dirty="0" smtClean="0"/>
              <a:t> bottom.</a:t>
            </a:r>
            <a:endParaRPr lang="en-US" dirty="0"/>
          </a:p>
        </p:txBody>
      </p:sp>
      <p:pic>
        <p:nvPicPr>
          <p:cNvPr id="6" name="Picture 5" descr="Screen Clipping"/>
          <p:cNvPicPr>
            <a:picLocks noChangeAspect="1"/>
          </p:cNvPicPr>
          <p:nvPr/>
        </p:nvPicPr>
        <p:blipFill rotWithShape="1">
          <a:blip r:embed="rId2">
            <a:extLst>
              <a:ext uri="{28A0092B-C50C-407E-A947-70E740481C1C}">
                <a14:useLocalDpi xmlns:a14="http://schemas.microsoft.com/office/drawing/2010/main" val="0"/>
              </a:ext>
            </a:extLst>
          </a:blip>
          <a:srcRect r="5369" b="4380"/>
          <a:stretch/>
        </p:blipFill>
        <p:spPr>
          <a:xfrm>
            <a:off x="5212480" y="3073963"/>
            <a:ext cx="2706877" cy="3326838"/>
          </a:xfrm>
          <a:prstGeom prst="rect">
            <a:avLst/>
          </a:prstGeom>
        </p:spPr>
      </p:pic>
      <p:cxnSp>
        <p:nvCxnSpPr>
          <p:cNvPr id="8" name="Straight Arrow Connector 7"/>
          <p:cNvCxnSpPr/>
          <p:nvPr/>
        </p:nvCxnSpPr>
        <p:spPr>
          <a:xfrm>
            <a:off x="4419600" y="4419600"/>
            <a:ext cx="1295400" cy="1752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25655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271</TotalTime>
  <Words>686</Words>
  <Application>Microsoft Office PowerPoint</Application>
  <PresentationFormat>On-screen Show (4:3)</PresentationFormat>
  <Paragraphs>58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Austin</vt:lpstr>
      <vt:lpstr>Microsoft Publisher 2010</vt:lpstr>
      <vt:lpstr>Learning Objectives:</vt:lpstr>
      <vt:lpstr>Insert and Resize a Graphic</vt:lpstr>
      <vt:lpstr>Insert and Resize a Graphic</vt:lpstr>
      <vt:lpstr>Insert and Resize a Graphic</vt:lpstr>
      <vt:lpstr>Copy, Move and Crop a Graphic</vt:lpstr>
      <vt:lpstr>Copy, Move and Crop a Graphic</vt:lpstr>
      <vt:lpstr>Copy, Move and Crop a Graphic</vt:lpstr>
      <vt:lpstr>Working with Objects</vt:lpstr>
      <vt:lpstr>Working with Objects</vt:lpstr>
      <vt:lpstr>Working with Objects</vt:lpstr>
      <vt:lpstr>Working with Objects</vt:lpstr>
      <vt:lpstr>Working with Objects</vt:lpstr>
      <vt:lpstr>Working with Drawing Tools</vt:lpstr>
      <vt:lpstr>Working with Objects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Publisher 2010</dc:title>
  <dc:creator>LaFond</dc:creator>
  <cp:lastModifiedBy>student</cp:lastModifiedBy>
  <cp:revision>12</cp:revision>
  <cp:lastPrinted>2012-01-03T19:38:24Z</cp:lastPrinted>
  <dcterms:created xsi:type="dcterms:W3CDTF">2012-01-03T17:00:49Z</dcterms:created>
  <dcterms:modified xsi:type="dcterms:W3CDTF">2012-05-07T15:19:02Z</dcterms:modified>
</cp:coreProperties>
</file>